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4.xml.rels" ContentType="application/vnd.openxmlformats-package.relationships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6.png" ContentType="image/png"/>
  <Override PartName="/ppt/media/image25.png" ContentType="image/png"/>
  <Override PartName="/ppt/media/image24.png" ContentType="image/png"/>
  <Override PartName="/ppt/media/image10.jpeg" ContentType="image/jpeg"/>
  <Override PartName="/ppt/media/image14.wmf" ContentType="image/x-wmf"/>
  <Override PartName="/ppt/media/image23.png" ContentType="image/png"/>
  <Override PartName="/ppt/media/image8.png" ContentType="image/png"/>
  <Override PartName="/ppt/media/image2.png" ContentType="image/png"/>
  <Override PartName="/ppt/media/image22.png" ContentType="image/png"/>
  <Override PartName="/ppt/media/image9.jpeg" ContentType="image/jpeg"/>
  <Override PartName="/ppt/media/image1.png" ContentType="image/png"/>
  <Override PartName="/ppt/media/image6.png" ContentType="image/png"/>
  <Override PartName="/ppt/media/image21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wmf" ContentType="image/x-wmf"/>
  <Override PartName="/ppt/media/image7.jpeg" ContentType="image/jpe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de notas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&lt;cabeçalho&gt;</a:t>
            </a:r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3D286FD-CF5E-4305-84F4-B82AA0BEA7FC}" type="slidenum"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4281480" y="0"/>
            <a:ext cx="327636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26/04/17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A5161094-D800-44D2-8C6C-367A58178B79}" type="slidenum"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r">
              <a:lnSpc>
                <a:spcPct val="100000"/>
              </a:lnSpc>
            </a:pPr>
            <a:fld id="{10E02F0A-2C0B-43DB-84DA-BCD5C196E0C9}" type="slidenum"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1040"/>
          </a:xfrm>
          <a:prstGeom prst="rect">
            <a:avLst/>
          </a:prstGeom>
        </p:spPr>
        <p:txBody>
          <a:bodyPr lIns="0" rIns="0" tIns="0" bIns="0"/>
          <a:p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4281480" y="0"/>
            <a:ext cx="327636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26/04/17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EF99E5B3-B63E-4AE0-83DA-86631633E644}" type="slidenum"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r">
              <a:lnSpc>
                <a:spcPct val="100000"/>
              </a:lnSpc>
            </a:pPr>
            <a:fld id="{9D7E1D87-EBF8-433D-8161-5C3D2D1663E5}" type="slidenum"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4281480" y="0"/>
            <a:ext cx="327636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26/04/17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5B8E5248-9D37-48C5-BC8A-9A6A4EDC94AC}" type="slidenum"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r">
              <a:lnSpc>
                <a:spcPct val="100000"/>
              </a:lnSpc>
            </a:pPr>
            <a:fld id="{C898C457-CB0C-4CB9-816E-59C0F95E376A}" type="slidenum"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1040"/>
          </a:xfrm>
          <a:prstGeom prst="rect">
            <a:avLst/>
          </a:prstGeom>
        </p:spPr>
        <p:txBody>
          <a:bodyPr lIns="0" rIns="0" tIns="0" bIns="0"/>
          <a:p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4281480" y="0"/>
            <a:ext cx="327636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26/04/17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C7DD3B06-E227-423C-BB28-26B4479F1D38}" type="slidenum"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r">
              <a:lnSpc>
                <a:spcPct val="100000"/>
              </a:lnSpc>
            </a:pPr>
            <a:fld id="{F70E3ACE-5B6B-4F79-B9F3-4467407CF1A5}" type="slidenum"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1040"/>
          </a:xfrm>
          <a:prstGeom prst="rect">
            <a:avLst/>
          </a:prstGeom>
        </p:spPr>
        <p:txBody>
          <a:bodyPr lIns="0" rIns="0" tIns="0" bIns="0"/>
          <a:p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4281480" y="0"/>
            <a:ext cx="327636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26/04/17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17CBE409-73D9-4F3D-A4CA-1FBF94AC27D2}" type="slidenum"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r">
              <a:lnSpc>
                <a:spcPct val="100000"/>
              </a:lnSpc>
            </a:pPr>
            <a:fld id="{6E7304C4-8813-4B1F-B7BB-F2539EDB8E09}" type="slidenum"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4281480" y="0"/>
            <a:ext cx="327636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26/04/17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56CB9FD6-6E8C-4EC5-9952-8A385F6039E1}" type="slidenum"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r">
              <a:lnSpc>
                <a:spcPct val="100000"/>
              </a:lnSpc>
            </a:pPr>
            <a:fld id="{DD295C1E-CE44-48E8-9E16-771050D051AC}" type="slidenum"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1040"/>
          </a:xfrm>
          <a:prstGeom prst="rect">
            <a:avLst/>
          </a:prstGeom>
        </p:spPr>
        <p:txBody>
          <a:bodyPr lIns="0" rIns="0" tIns="0" bIns="0"/>
          <a:p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4281480" y="0"/>
            <a:ext cx="327636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26/04/17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6D467BC2-E49A-4EB5-9DCB-F8B8CCBCF06C}" type="slidenum"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r">
              <a:lnSpc>
                <a:spcPct val="100000"/>
              </a:lnSpc>
            </a:pPr>
            <a:fld id="{02C22C29-A654-4AC1-91C6-C1AF53162851}" type="slidenum"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281480" y="0"/>
            <a:ext cx="327636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26/04/17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E29B3A9B-0460-4474-B87E-AB6E82024BC3}" type="slidenum"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r">
              <a:lnSpc>
                <a:spcPct val="100000"/>
              </a:lnSpc>
            </a:pPr>
            <a:fld id="{EAA20AF9-F383-417F-B606-2085FA05AD7A}" type="slidenum"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4281480" y="0"/>
            <a:ext cx="327636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26/04/17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A5125346-DF73-4D06-A2F2-1A12F951C939}" type="slidenum"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r">
              <a:lnSpc>
                <a:spcPct val="100000"/>
              </a:lnSpc>
            </a:pPr>
            <a:fld id="{97E65285-8C68-4157-BCF9-199C0BC1A47A}" type="slidenum"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4281480" y="0"/>
            <a:ext cx="327636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26/04/17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811DE653-BA14-48B3-BA84-E7D355B855BE}" type="slidenum"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r">
              <a:lnSpc>
                <a:spcPct val="100000"/>
              </a:lnSpc>
            </a:pPr>
            <a:fld id="{5F686776-385D-4980-BB01-A053ACB16EDC}" type="slidenum"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4281480" y="0"/>
            <a:ext cx="327636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26/04/17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B9030810-D0AC-453B-891A-EC699F140478}" type="slidenum"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r">
              <a:lnSpc>
                <a:spcPct val="100000"/>
              </a:lnSpc>
            </a:pPr>
            <a:fld id="{39F5A75E-51FD-42BD-A1B8-20BC1333C1E0}" type="slidenum"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612000" y="6563160"/>
            <a:ext cx="2347920" cy="520920"/>
          </a:xfrm>
          <a:prstGeom prst="rect">
            <a:avLst/>
          </a:prstGeom>
        </p:spPr>
        <p:txBody>
          <a:bodyPr lIns="0" rIns="0" tIns="0" bIns="0"/>
          <a:p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6525000" y="7308000"/>
            <a:ext cx="3194640" cy="179640"/>
          </a:xfrm>
          <a:prstGeom prst="rect">
            <a:avLst/>
          </a:prstGeom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IAU Symposium 330 – April 26, 2017</a:t>
            </a:r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7335360" y="6563160"/>
            <a:ext cx="2347920" cy="52092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0E272B6D-EF91-4672-99F0-8CC7307AFCAA}" type="slidenum"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 para editar o formato do texto do título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da estrutura de tópicos</a:t>
            </a:r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720000" y="1980000"/>
            <a:ext cx="885528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da estrutura de tópicos</a:t>
            </a:r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7.º nível da estrutura de tópicosEdit Master text styles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612000" y="6563160"/>
            <a:ext cx="2347920" cy="520920"/>
          </a:xfrm>
          <a:prstGeom prst="rect">
            <a:avLst/>
          </a:prstGeom>
        </p:spPr>
        <p:txBody>
          <a:bodyPr lIns="0" rIns="0" tIns="0" bIns="0"/>
          <a:p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6237000" y="7308000"/>
            <a:ext cx="3194640" cy="179640"/>
          </a:xfrm>
          <a:prstGeom prst="rect">
            <a:avLst/>
          </a:prstGeom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IAU Symposium 330 – April 26, 2017</a:t>
            </a:r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7335360" y="6563160"/>
            <a:ext cx="2347920" cy="52092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5869DEF3-659C-462E-AACD-04CBD2D65260}" type="slidenum"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wmf"/><Relationship Id="rId2" Type="http://schemas.openxmlformats.org/officeDocument/2006/relationships/image" Target="../media/image14.wmf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6345000" y="7308000"/>
            <a:ext cx="3194640" cy="1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/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IAU Symposium 330 – April 26, 2017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421200" y="426600"/>
            <a:ext cx="9179640" cy="1767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Predictions of Stellar Occultations by Irregular Satellites up to 2020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4845960" y="2363760"/>
            <a:ext cx="4949640" cy="520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Altair Ramos Gomes-Júnior</a:t>
            </a:r>
            <a:r>
              <a:rPr b="1" lang="pt-BR" sz="2400" spc="-1" strike="noStrike" baseline="3300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1,3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M. Assafin</a:t>
            </a:r>
            <a:r>
              <a:rPr b="1" lang="pt-BR" sz="2400" spc="-1" strike="noStrike" baseline="3300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1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L. Beauvalet</a:t>
            </a:r>
            <a:r>
              <a:rPr b="1" lang="pt-BR" sz="2400" spc="-1" strike="noStrike" baseline="3300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2,3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J. Desmars</a:t>
            </a:r>
            <a:r>
              <a:rPr b="1" lang="pt-BR" sz="2400" spc="-1" strike="noStrike" baseline="3300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3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R. Vieira-Martins</a:t>
            </a:r>
            <a:r>
              <a:rPr b="1" lang="pt-BR" sz="2400" spc="-1" strike="noStrike" baseline="3300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1,2,4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J. I. B Camargo</a:t>
            </a:r>
            <a:r>
              <a:rPr b="1" lang="pt-BR" sz="2400" spc="-1" strike="noStrike" baseline="3300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2,4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B. E. Morgado</a:t>
            </a:r>
            <a:r>
              <a:rPr b="1" lang="pt-BR" sz="2400" spc="-1" strike="noStrike" baseline="3300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1,2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F. Braga-Ribas</a:t>
            </a:r>
            <a:r>
              <a:rPr b="1" lang="pt-BR" sz="2400" spc="-1" strike="noStrike" baseline="33000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5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16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(1) Observatório do Valongo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16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(2) Observatório Nacional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16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(3) Observatoire de Paris/IMCCE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16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(4) Laboratório interinstitucional de e-Astronomia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16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Micro Hei"/>
              </a:rPr>
              <a:t>(5) Universidade Tecnológica Federal do Paraná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3747600" y="6712920"/>
            <a:ext cx="17773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Phoebe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Source: </a:t>
            </a:r>
            <a:r>
              <a:rPr b="0" i="1" lang="pt-BR" sz="18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Cassini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7" name="Imagem 4" descr=""/>
          <p:cNvPicPr/>
          <p:nvPr/>
        </p:nvPicPr>
        <p:blipFill>
          <a:blip r:embed="rId1"/>
          <a:stretch/>
        </p:blipFill>
        <p:spPr>
          <a:xfrm>
            <a:off x="548640" y="2478240"/>
            <a:ext cx="3258360" cy="474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m 3" descr=""/>
          <p:cNvPicPr/>
          <p:nvPr/>
        </p:nvPicPr>
        <p:blipFill>
          <a:blip r:embed="rId1"/>
          <a:stretch/>
        </p:blipFill>
        <p:spPr>
          <a:xfrm>
            <a:off x="31680" y="21960"/>
            <a:ext cx="10078920" cy="7558200"/>
          </a:xfrm>
          <a:prstGeom prst="rect">
            <a:avLst/>
          </a:prstGeom>
          <a:ln>
            <a:noFill/>
          </a:ln>
        </p:spPr>
      </p:pic>
      <p:sp>
        <p:nvSpPr>
          <p:cNvPr id="126" name="TextShape 1"/>
          <p:cNvSpPr txBox="1"/>
          <p:nvPr/>
        </p:nvSpPr>
        <p:spPr>
          <a:xfrm>
            <a:off x="504000" y="301320"/>
            <a:ext cx="907128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Gaia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720000" y="1980000"/>
            <a:ext cx="8855280" cy="4694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Clr>
                <a:srgbClr val="ff6633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Stars brighter than G=16.5;</a:t>
            </a:r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ff6633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Proper Motion from TGAS;</a:t>
            </a:r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ff6633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Number of occultations: 6230 from January 1st, 2017 up to December 31, 2020;</a:t>
            </a:r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ff6633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10% with stars brighter than R=14. Potentially observable by amateurs.</a:t>
            </a:r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ff6633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25% with stars brighter than R=15.</a:t>
            </a:r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6525000" y="7326000"/>
            <a:ext cx="3194640" cy="1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/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IAU Symposium 330 – April 26, 2017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m 2" descr=""/>
          <p:cNvPicPr/>
          <p:nvPr/>
        </p:nvPicPr>
        <p:blipFill>
          <a:blip r:embed="rId1"/>
          <a:stretch/>
        </p:blipFill>
        <p:spPr>
          <a:xfrm>
            <a:off x="31680" y="21960"/>
            <a:ext cx="10078920" cy="7558200"/>
          </a:xfrm>
          <a:prstGeom prst="rect">
            <a:avLst/>
          </a:prstGeom>
          <a:ln>
            <a:noFill/>
          </a:ln>
        </p:spPr>
      </p:pic>
      <p:sp>
        <p:nvSpPr>
          <p:cNvPr id="130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Occultations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131" name="Table 2"/>
          <p:cNvGraphicFramePr/>
          <p:nvPr/>
        </p:nvGraphicFramePr>
        <p:xfrm>
          <a:off x="1758960" y="2261520"/>
          <a:ext cx="6959160" cy="3985200"/>
        </p:xfrm>
        <a:graphic>
          <a:graphicData uri="http://schemas.openxmlformats.org/drawingml/2006/table">
            <a:tbl>
              <a:tblPr/>
              <a:tblGrid>
                <a:gridCol w="1294920"/>
                <a:gridCol w="1024200"/>
                <a:gridCol w="1159560"/>
                <a:gridCol w="1159560"/>
                <a:gridCol w="1159560"/>
                <a:gridCol w="1161720"/>
              </a:tblGrid>
              <a:tr h="6224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Satellite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Times New Roman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2017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2018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2019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2020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20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Total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3571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Ananke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16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44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359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187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606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571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Carme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16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33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369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235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653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571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Elara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17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39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305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193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554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571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Himalia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13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55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380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222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670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571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Leda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24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51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536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207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818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412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Lysithea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35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414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221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680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49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Pasiphae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44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522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226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812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571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Sinope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21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45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491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279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836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571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Phoebe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234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274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78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15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Times New Roman"/>
                        </a:rPr>
                        <a:t>601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sp>
        <p:nvSpPr>
          <p:cNvPr id="132" name="CustomShape 3"/>
          <p:cNvSpPr/>
          <p:nvPr/>
        </p:nvSpPr>
        <p:spPr>
          <a:xfrm>
            <a:off x="6525000" y="7326000"/>
            <a:ext cx="3194640" cy="1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/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IAU Symposium 330 – April 26, 2017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1535400" y="1368000"/>
            <a:ext cx="7212600" cy="5958360"/>
          </a:xfrm>
          <a:prstGeom prst="rect">
            <a:avLst/>
          </a:prstGeom>
          <a:ln>
            <a:noFill/>
          </a:ln>
        </p:spPr>
      </p:pic>
      <p:pic>
        <p:nvPicPr>
          <p:cNvPr id="134" name="Imagem 3" descr=""/>
          <p:cNvPicPr/>
          <p:nvPr/>
        </p:nvPicPr>
        <p:blipFill>
          <a:blip r:embed="rId2"/>
          <a:stretch/>
        </p:blipFill>
        <p:spPr>
          <a:xfrm>
            <a:off x="32040" y="22320"/>
            <a:ext cx="10078920" cy="755820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6525360" y="7326360"/>
            <a:ext cx="3194640" cy="1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/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IAU Symposium 330 – April 26, 2017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504000" y="301320"/>
            <a:ext cx="907128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Himalia – February 24, 2018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1656000" y="1368000"/>
            <a:ext cx="7200000" cy="5947920"/>
          </a:xfrm>
          <a:prstGeom prst="rect">
            <a:avLst/>
          </a:prstGeom>
          <a:ln>
            <a:noFill/>
          </a:ln>
        </p:spPr>
      </p:pic>
      <p:pic>
        <p:nvPicPr>
          <p:cNvPr id="138" name="Imagem 3" descr=""/>
          <p:cNvPicPr/>
          <p:nvPr/>
        </p:nvPicPr>
        <p:blipFill>
          <a:blip r:embed="rId2"/>
          <a:stretch/>
        </p:blipFill>
        <p:spPr>
          <a:xfrm>
            <a:off x="32040" y="22320"/>
            <a:ext cx="10078920" cy="755820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6525360" y="7326360"/>
            <a:ext cx="3194640" cy="1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/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IAU Symposium 330 – April 26, 2017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504000" y="301320"/>
            <a:ext cx="907128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Triton – October 10, 2017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m 3" descr=""/>
          <p:cNvPicPr/>
          <p:nvPr/>
        </p:nvPicPr>
        <p:blipFill>
          <a:blip r:embed="rId1"/>
          <a:stretch/>
        </p:blipFill>
        <p:spPr>
          <a:xfrm>
            <a:off x="31680" y="21960"/>
            <a:ext cx="10078920" cy="7558200"/>
          </a:xfrm>
          <a:prstGeom prst="rect">
            <a:avLst/>
          </a:prstGeom>
          <a:ln>
            <a:noFill/>
          </a:ln>
        </p:spPr>
      </p:pic>
      <p:sp>
        <p:nvSpPr>
          <p:cNvPr id="142" name="TextShape 1"/>
          <p:cNvSpPr txBox="1"/>
          <p:nvPr/>
        </p:nvSpPr>
        <p:spPr>
          <a:xfrm>
            <a:off x="504000" y="301320"/>
            <a:ext cx="907128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Next Steps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720000" y="2088000"/>
            <a:ext cx="8855280" cy="429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Clr>
                <a:srgbClr val="ff6633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Re-reduce the observations with GAIA catalogue;</a:t>
            </a:r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ff6633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Numerical Integration of the orbits of the Irregular Satellites using all positions available;</a:t>
            </a:r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ff6633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Update occultation predictions using Gaia DR2;</a:t>
            </a:r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ff6633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Observe stellar occultations by these objects.</a:t>
            </a:r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6525000" y="7326000"/>
            <a:ext cx="3194640" cy="1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/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IAU Symposium 330 – April 26, 2017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04000" y="2785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Thank You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6525000" y="7326000"/>
            <a:ext cx="3194640" cy="1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/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IAU Symposium 330 – April 26, 2017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m 3" descr=""/>
          <p:cNvPicPr/>
          <p:nvPr/>
        </p:nvPicPr>
        <p:blipFill>
          <a:blip r:embed="rId1"/>
          <a:stretch/>
        </p:blipFill>
        <p:spPr>
          <a:xfrm>
            <a:off x="1440" y="1080"/>
            <a:ext cx="10078920" cy="7558200"/>
          </a:xfrm>
          <a:prstGeom prst="rect">
            <a:avLst/>
          </a:prstGeom>
          <a:ln>
            <a:noFill/>
          </a:ln>
        </p:spPr>
      </p:pic>
      <p:sp>
        <p:nvSpPr>
          <p:cNvPr id="89" name="TextShape 1"/>
          <p:cNvSpPr txBox="1"/>
          <p:nvPr/>
        </p:nvSpPr>
        <p:spPr>
          <a:xfrm>
            <a:off x="504000" y="301320"/>
            <a:ext cx="907128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Irregular Satellites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720000" y="1728000"/>
            <a:ext cx="8855280" cy="4641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ff6633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Burns (1986): Satellites are irregular when their orbital planes precess primarily under the influence of torques from the Sun.</a:t>
            </a:r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ff6633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Their orbits are eccentric, usually highly inclined and distant from their planets. The direction of their movements can be prograde or retrograde.</a:t>
            </a:r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6525000" y="7326000"/>
            <a:ext cx="3194640" cy="1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/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IAU Symposium 330 – April 26, 2017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28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Irregular Satellites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1555200" y="6552000"/>
            <a:ext cx="21088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Satellites of Jupiter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6552720" y="6552000"/>
            <a:ext cx="2096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Satellites of Saturn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5" name="Imagem 4" descr=""/>
          <p:cNvPicPr/>
          <p:nvPr/>
        </p:nvPicPr>
        <p:blipFill>
          <a:blip r:embed="rId1"/>
          <a:stretch/>
        </p:blipFill>
        <p:spPr>
          <a:xfrm>
            <a:off x="72000" y="1656000"/>
            <a:ext cx="4859640" cy="4859640"/>
          </a:xfrm>
          <a:prstGeom prst="rect">
            <a:avLst/>
          </a:prstGeom>
          <a:ln>
            <a:noFill/>
          </a:ln>
        </p:spPr>
      </p:pic>
      <p:pic>
        <p:nvPicPr>
          <p:cNvPr id="96" name="Imagem 5" descr=""/>
          <p:cNvPicPr/>
          <p:nvPr/>
        </p:nvPicPr>
        <p:blipFill>
          <a:blip r:embed="rId2"/>
          <a:stretch/>
        </p:blipFill>
        <p:spPr>
          <a:xfrm>
            <a:off x="5004000" y="1620360"/>
            <a:ext cx="4895640" cy="4895640"/>
          </a:xfrm>
          <a:prstGeom prst="rect">
            <a:avLst/>
          </a:prstGeom>
          <a:ln>
            <a:noFill/>
          </a:ln>
        </p:spPr>
      </p:pic>
      <p:pic>
        <p:nvPicPr>
          <p:cNvPr id="97" name="Imagem 6" descr=""/>
          <p:cNvPicPr/>
          <p:nvPr/>
        </p:nvPicPr>
        <p:blipFill>
          <a:blip r:embed="rId3"/>
          <a:stretch/>
        </p:blipFill>
        <p:spPr>
          <a:xfrm>
            <a:off x="31680" y="21960"/>
            <a:ext cx="10078920" cy="7558200"/>
          </a:xfrm>
          <a:prstGeom prst="rect">
            <a:avLst/>
          </a:prstGeom>
          <a:ln>
            <a:noFill/>
          </a:ln>
        </p:spPr>
      </p:pic>
      <p:sp>
        <p:nvSpPr>
          <p:cNvPr id="98" name="CustomShape 4"/>
          <p:cNvSpPr/>
          <p:nvPr/>
        </p:nvSpPr>
        <p:spPr>
          <a:xfrm>
            <a:off x="6525000" y="7326000"/>
            <a:ext cx="3194640" cy="1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/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IAU Symposium 330 – April 26, 2017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04000" y="301320"/>
            <a:ext cx="907128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Irregular Satellites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720000" y="1980000"/>
            <a:ext cx="8855280" cy="485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Clr>
                <a:srgbClr val="ff6633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Capture:</a:t>
            </a:r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Gas Drag (Cuk &amp; Burns, 2003);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3-body interation (Nesvorný et al., 2007);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Collision (Sheppard, 2006).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ff6633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Orbital Evolution:</a:t>
            </a:r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Origin of the orbital family of satellites (Nesvorný et al., 2004);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1" name="Imagem 3" descr=""/>
          <p:cNvPicPr/>
          <p:nvPr/>
        </p:nvPicPr>
        <p:blipFill>
          <a:blip r:embed="rId1"/>
          <a:stretch/>
        </p:blipFill>
        <p:spPr>
          <a:xfrm>
            <a:off x="31680" y="21960"/>
            <a:ext cx="10078920" cy="7558200"/>
          </a:xfrm>
          <a:prstGeom prst="rect">
            <a:avLst/>
          </a:prstGeom>
          <a:ln>
            <a:noFill/>
          </a:ln>
        </p:spPr>
      </p:pic>
      <p:sp>
        <p:nvSpPr>
          <p:cNvPr id="102" name="CustomShape 3"/>
          <p:cNvSpPr/>
          <p:nvPr/>
        </p:nvSpPr>
        <p:spPr>
          <a:xfrm>
            <a:off x="6525000" y="7326000"/>
            <a:ext cx="3194640" cy="1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/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IAU Symposium 330 – April 26, 2017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04000" y="301320"/>
            <a:ext cx="907128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720000" y="1980000"/>
            <a:ext cx="885528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Clr>
                <a:srgbClr val="ff6633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Predict stellar occultation by irregular satellites to determine:</a:t>
            </a:r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Shape;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Albedo;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Density, if mass known;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Characterize family of satellites.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05" name="Imagem 3" descr=""/>
          <p:cNvPicPr/>
          <p:nvPr/>
        </p:nvPicPr>
        <p:blipFill>
          <a:blip r:embed=""/>
          <a:stretch/>
        </p:blipFill>
        <p:spPr>
          <a:xfrm>
            <a:off x="31680" y="21960"/>
            <a:ext cx="10078920" cy="755820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6525000" y="7326000"/>
            <a:ext cx="3194640" cy="1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/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IAU Symposium 330 – April 26, 2017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m 133" descr=""/>
          <p:cNvPicPr/>
          <p:nvPr/>
        </p:nvPicPr>
        <p:blipFill>
          <a:blip r:embed="rId1"/>
          <a:stretch/>
        </p:blipFill>
        <p:spPr>
          <a:xfrm>
            <a:off x="1001160" y="451800"/>
            <a:ext cx="4027680" cy="3022560"/>
          </a:xfrm>
          <a:prstGeom prst="rect">
            <a:avLst/>
          </a:prstGeom>
          <a:ln>
            <a:noFill/>
          </a:ln>
        </p:spPr>
      </p:pic>
      <p:pic>
        <p:nvPicPr>
          <p:cNvPr id="108" name="Imagem 134" descr=""/>
          <p:cNvPicPr/>
          <p:nvPr/>
        </p:nvPicPr>
        <p:blipFill>
          <a:blip r:embed="rId2"/>
          <a:stretch/>
        </p:blipFill>
        <p:spPr>
          <a:xfrm>
            <a:off x="5212080" y="728640"/>
            <a:ext cx="4327200" cy="5406840"/>
          </a:xfrm>
          <a:prstGeom prst="rect">
            <a:avLst/>
          </a:prstGeom>
          <a:ln>
            <a:noFill/>
          </a:ln>
        </p:spPr>
      </p:pic>
      <p:pic>
        <p:nvPicPr>
          <p:cNvPr id="109" name="Imagem 135" descr=""/>
          <p:cNvPicPr/>
          <p:nvPr/>
        </p:nvPicPr>
        <p:blipFill>
          <a:blip r:embed="rId3"/>
          <a:stretch/>
        </p:blipFill>
        <p:spPr>
          <a:xfrm>
            <a:off x="731520" y="3566160"/>
            <a:ext cx="4443120" cy="3502080"/>
          </a:xfrm>
          <a:prstGeom prst="rect">
            <a:avLst/>
          </a:prstGeom>
          <a:ln>
            <a:noFill/>
          </a:ln>
        </p:spPr>
      </p:pic>
      <p:sp>
        <p:nvSpPr>
          <p:cNvPr id="110" name="CustomShape 1"/>
          <p:cNvSpPr/>
          <p:nvPr/>
        </p:nvSpPr>
        <p:spPr>
          <a:xfrm>
            <a:off x="5394960" y="6675120"/>
            <a:ext cx="402300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Gomes-Júnior et al. (2015, MNRAS)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5669280" y="659520"/>
            <a:ext cx="35658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Example: Ceres (2010)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28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Irregular Satellites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3" name="Espaço Reservado para Imagem 2" descr=""/>
          <p:cNvPicPr/>
          <p:nvPr/>
        </p:nvPicPr>
        <p:blipFill>
          <a:blip r:embed="rId1"/>
          <a:stretch/>
        </p:blipFill>
        <p:spPr>
          <a:xfrm>
            <a:off x="2805840" y="1980000"/>
            <a:ext cx="4682880" cy="4384440"/>
          </a:xfrm>
          <a:prstGeom prst="rect">
            <a:avLst/>
          </a:prstGeom>
          <a:ln>
            <a:noFill/>
          </a:ln>
        </p:spPr>
      </p:pic>
      <p:sp>
        <p:nvSpPr>
          <p:cNvPr id="114" name="CustomShape 2"/>
          <p:cNvSpPr/>
          <p:nvPr/>
        </p:nvSpPr>
        <p:spPr>
          <a:xfrm>
            <a:off x="3323880" y="6364800"/>
            <a:ext cx="2895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 Unicode MS"/>
              </a:rPr>
              <a:t>Gomes-Júnior et al. (2016)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" name="Imagem 4" descr=""/>
          <p:cNvPicPr/>
          <p:nvPr/>
        </p:nvPicPr>
        <p:blipFill>
          <a:blip r:embed="rId2"/>
          <a:stretch/>
        </p:blipFill>
        <p:spPr>
          <a:xfrm>
            <a:off x="31680" y="21960"/>
            <a:ext cx="10078920" cy="7558200"/>
          </a:xfrm>
          <a:prstGeom prst="rect">
            <a:avLst/>
          </a:prstGeom>
          <a:ln>
            <a:noFill/>
          </a:ln>
        </p:spPr>
      </p:pic>
      <p:sp>
        <p:nvSpPr>
          <p:cNvPr id="116" name="CustomShape 3"/>
          <p:cNvSpPr/>
          <p:nvPr/>
        </p:nvSpPr>
        <p:spPr>
          <a:xfrm>
            <a:off x="6525000" y="7326000"/>
            <a:ext cx="3194640" cy="1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/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IAU Symposium 330 – April 26, 2017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m 3" descr=""/>
          <p:cNvPicPr/>
          <p:nvPr/>
        </p:nvPicPr>
        <p:blipFill>
          <a:blip r:embed="rId1"/>
          <a:stretch/>
        </p:blipFill>
        <p:spPr>
          <a:xfrm>
            <a:off x="1440" y="1080"/>
            <a:ext cx="10078920" cy="7558200"/>
          </a:xfrm>
          <a:prstGeom prst="rect">
            <a:avLst/>
          </a:prstGeom>
          <a:ln>
            <a:noFill/>
          </a:ln>
        </p:spPr>
      </p:pic>
      <p:sp>
        <p:nvSpPr>
          <p:cNvPr id="118" name="TextShape 1"/>
          <p:cNvSpPr txBox="1"/>
          <p:nvPr/>
        </p:nvSpPr>
        <p:spPr>
          <a:xfrm>
            <a:off x="504000" y="301320"/>
            <a:ext cx="907128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Opportunity for Irregular Satellites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720000" y="1980000"/>
            <a:ext cx="8855280" cy="4641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Clr>
                <a:srgbClr val="ff6633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Successful experience in stellar occultations by TNOs/Centaurs in an international collaboration;</a:t>
            </a:r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ff6633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Saturn and Jupiter will cross the central side of the Galactic Plane in 2018 and 2019-2020, respectivelly;</a:t>
            </a:r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ff6633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Gaia;</a:t>
            </a:r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ff6633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Improvement of ephemeris using our positions (Gomes-Júnior, 2015).</a:t>
            </a:r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6525000" y="7326000"/>
            <a:ext cx="3194640" cy="1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/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IAU Symposium 330 – April 26, 2017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m 4" descr=""/>
          <p:cNvPicPr/>
          <p:nvPr/>
        </p:nvPicPr>
        <p:blipFill>
          <a:blip r:embed="rId1"/>
          <a:stretch/>
        </p:blipFill>
        <p:spPr>
          <a:xfrm>
            <a:off x="0" y="1080"/>
            <a:ext cx="10078920" cy="7558200"/>
          </a:xfrm>
          <a:prstGeom prst="rect">
            <a:avLst/>
          </a:prstGeom>
          <a:ln>
            <a:noFill/>
          </a:ln>
        </p:spPr>
      </p:pic>
      <p:sp>
        <p:nvSpPr>
          <p:cNvPr id="122" name="TextShape 1"/>
          <p:cNvSpPr txBox="1"/>
          <p:nvPr/>
        </p:nvSpPr>
        <p:spPr>
          <a:xfrm>
            <a:off x="504000" y="301320"/>
            <a:ext cx="907128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Ephemeris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612000" y="1956960"/>
            <a:ext cx="885528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Clr>
                <a:srgbClr val="ff6633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Phoebe:</a:t>
            </a:r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Update the ephemeris of Desmars et al. (2013) with +75% in the number of observations.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buClr>
                <a:srgbClr val="ff6633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Jupiter Satellites:</a:t>
            </a:r>
            <a:endParaRPr b="0" lang="pt-BR" sz="3200" spc="-1" strike="noStrike">
              <a:solidFill>
                <a:srgbClr val="00008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Special Tailored Ephemeris;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Ephemeris for the 8 major irregular satellites of Jupiter;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Only using the positions of Gomes-Júnior et al. (2015, A&amp;A)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JUP340 (Brozovic &amp; Jacobson, 2017)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6525000" y="7326000"/>
            <a:ext cx="3194640" cy="1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/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 Unicode MS"/>
              </a:rPr>
              <a:t>IAU Symposium 330 – April 26, 2017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../../../../Program%20Files%20(x86)/LibreOffice%203/Basis/share/template/layout/lyt-brown.otp</Template>
  <TotalTime>2400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2012-02-29T14:08:15Z</dcterms:created>
  <dc:creator/>
  <dc:description>Presentation Layout Template</dc:description>
  <dc:language>pt-BR</dc:language>
  <cp:lastModifiedBy/>
  <dcterms:modified xsi:type="dcterms:W3CDTF">2017-04-26T15:02:33Z</dcterms:modified>
  <cp:revision>89</cp:revision>
  <dc:subject/>
  <dc:title>Brown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Info 1">
    <vt:lpwstr/>
  </property>
  <property fmtid="{D5CDD505-2E9C-101B-9397-08002B2CF9AE}" pid="6" name="Info 2">
    <vt:lpwstr/>
  </property>
  <property fmtid="{D5CDD505-2E9C-101B-9397-08002B2CF9AE}" pid="7" name="Info 3">
    <vt:lpwstr/>
  </property>
  <property fmtid="{D5CDD505-2E9C-101B-9397-08002B2CF9AE}" pid="8" name="Info 4">
    <vt:lpwstr/>
  </property>
  <property fmtid="{D5CDD505-2E9C-101B-9397-08002B2CF9AE}" pid="9" name="LinksUpToDate">
    <vt:bool>0</vt:bool>
  </property>
  <property fmtid="{D5CDD505-2E9C-101B-9397-08002B2CF9AE}" pid="10" name="Notes">
    <vt:i4>17</vt:i4>
  </property>
  <property fmtid="{D5CDD505-2E9C-101B-9397-08002B2CF9AE}" pid="11" name="PresentationFormat">
    <vt:lpwstr>Personalizar</vt:lpwstr>
  </property>
  <property fmtid="{D5CDD505-2E9C-101B-9397-08002B2CF9AE}" pid="12" name="ScaleCrop">
    <vt:bool>0</vt:bool>
  </property>
  <property fmtid="{D5CDD505-2E9C-101B-9397-08002B2CF9AE}" pid="13" name="ShareDoc">
    <vt:bool>0</vt:bool>
  </property>
  <property fmtid="{D5CDD505-2E9C-101B-9397-08002B2CF9AE}" pid="14" name="Slides">
    <vt:i4>19</vt:i4>
  </property>
</Properties>
</file>